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</p:sldMasterIdLst>
  <p:notesMasterIdLst>
    <p:notesMasterId r:id="rId5"/>
  </p:notesMasterIdLst>
  <p:handoutMasterIdLst>
    <p:handoutMasterId r:id="rId6"/>
  </p:handoutMasterIdLst>
  <p:sldIdLst>
    <p:sldId id="490" r:id="rId2"/>
    <p:sldId id="489" r:id="rId3"/>
    <p:sldId id="491" r:id="rId4"/>
  </p:sldIdLst>
  <p:sldSz cx="9144000" cy="5143500" type="screen16x9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PÉRATEURS" id="{0B896E98-F45E-4768-8620-EDDF394BE181}">
          <p14:sldIdLst>
            <p14:sldId id="490"/>
            <p14:sldId id="489"/>
            <p14:sldId id="491"/>
          </p14:sldIdLst>
        </p14:section>
        <p14:section name="MÉTHODOLOGIE" id="{EB03BDE6-D677-4574-A7BF-9721F91BDEB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45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385A93-9CD2-6901-401C-53796D499623}" v="52" dt="2023-04-28T13:13:52.770"/>
    <p1510:client id="{11B83278-6FF5-1E91-981D-5C59EF7E94B7}" v="655" dt="2023-04-27T17:47:46.222"/>
    <p1510:client id="{17E46927-7884-A5E6-2DBC-4E1253EEDC96}" v="156" dt="2023-05-03T14:48:33.434"/>
    <p1510:client id="{4206B57A-AF0C-817D-2F19-10EEB7543E82}" v="354" dt="2023-05-03T15:20:45.121"/>
    <p1510:client id="{4CDF3BCF-1309-0CC5-C22E-D0A83E6905C5}" v="478" dt="2023-05-03T13:21:12.820"/>
    <p1510:client id="{6632C9E1-DC44-C918-8E02-8C20BFC03DD7}" v="33" dt="2023-04-28T12:34:14.692"/>
    <p1510:client id="{7A0AEF2D-55A0-C52A-404D-C2E7C0B27345}" v="88" dt="2023-04-28T07:23:13.189"/>
    <p1510:client id="{8F260857-C0D4-8DED-52C7-6E467F92FD73}" v="362" dt="2023-04-28T08:23:00.314"/>
    <p1510:client id="{A59A00FC-4AB3-8673-4E11-CC0311D5CD58}" v="4" dt="2023-05-03T13:40:09.074"/>
    <p1510:client id="{CB9FACC5-D8C6-DAA6-27EA-F14D56C012F8}" v="257" dt="2023-05-15T14:30:20.825"/>
    <p1510:client id="{E46534C2-AF71-01D4-C0CD-C0A6E62E09CB}" v="22" dt="2023-04-27T20:37:45.657"/>
    <p1510:client id="{E996F7FD-2EDF-4045-AEB4-7F61DFF54662}" v="20" dt="2023-04-27T13:41:40.069"/>
    <p1510:client id="{EE84E0FE-582C-C2A9-0A4A-A9C1E848B4F7}" v="279" dt="2023-05-02T13:43:47.9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6" d="100"/>
          <a:sy n="146" d="100"/>
        </p:scale>
        <p:origin x="600" y="96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52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B3BA8A-853A-48EA-991F-22ED98BACB4E}" type="datetimeFigureOut">
              <a:rPr lang="fr-FR" smtClean="0"/>
              <a:t>12/12/2024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316F8-3BDF-40BB-B207-1978A7B766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254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12/12/2024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1009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0317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XX/XX/XXXX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3919897"/>
            <a:ext cx="3240000" cy="900000"/>
          </a:xfrm>
        </p:spPr>
        <p:txBody>
          <a:bodyPr anchor="b" anchorCtr="0"/>
          <a:lstStyle>
            <a:lvl1pPr>
              <a:defRPr sz="1150"/>
            </a:lvl1pPr>
          </a:lstStyle>
          <a:p>
            <a:r>
              <a:rPr lang="fr-FR"/>
              <a:t>Intitulé de la direction/service</a:t>
            </a:r>
          </a:p>
          <a:p>
            <a:r>
              <a:rPr lang="fr-FR"/>
              <a:t>jusqu’à deux lignes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40000" y="360000"/>
            <a:ext cx="2700000" cy="270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0196" y="530564"/>
            <a:ext cx="1250236" cy="125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61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Intitulé de la direction/service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60000" y="2346046"/>
            <a:ext cx="8424000" cy="20772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80000" y="180000"/>
            <a:ext cx="1440000" cy="144000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8403" y="360000"/>
            <a:ext cx="1045597" cy="10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0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Intitulé de la direction/service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9998" y="1891968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89360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89360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164103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738000"/>
            <a:ext cx="9144000" cy="44064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/>
              <a:t>Sélectionner l’icône pour insérer une image, </a:t>
            </a:r>
            <a:br>
              <a:rPr lang="fr-FR"/>
            </a:br>
            <a:r>
              <a:rPr lang="fr-FR"/>
              <a:t>puis disposer l’image en arrière plan </a:t>
            </a:r>
            <a:br>
              <a:rPr lang="fr-FR"/>
            </a:br>
            <a:r>
              <a:rPr lang="fr-FR"/>
              <a:t>(Sélectionner l’image avec le bouton droit de la souris / </a:t>
            </a:r>
            <a:br>
              <a:rPr lang="fr-FR"/>
            </a:br>
            <a:r>
              <a:rPr lang="fr-FR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Intitulé de la direction/service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59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Intitulé de la direction/service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180000"/>
            <a:ext cx="5472000" cy="360000"/>
          </a:xfrm>
        </p:spPr>
        <p:txBody>
          <a:bodyPr/>
          <a:lstStyle>
            <a:lvl1pPr marL="108000" indent="-108000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8000" indent="-10800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9999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312000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264000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84045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/>
          <a:p>
            <a:r>
              <a:rPr lang="fr-FR" noProof="0"/>
              <a:t>Titre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Intitulé de la direction/service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359998" y="1836000"/>
            <a:ext cx="8424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180000"/>
            <a:ext cx="5472000" cy="360000"/>
          </a:xfrm>
        </p:spPr>
        <p:txBody>
          <a:bodyPr/>
          <a:lstStyle>
            <a:lvl1pPr marL="108000" indent="-108000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8000" indent="-10800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59999" y="900000"/>
            <a:ext cx="8424000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59999" y="1836000"/>
            <a:ext cx="8424000" cy="257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7614000" y="4783500"/>
            <a:ext cx="117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50" b="1">
                <a:solidFill>
                  <a:schemeClr val="tx1"/>
                </a:solidFill>
              </a:defRPr>
            </a:lvl1pPr>
          </a:lstStyle>
          <a:p>
            <a:pPr algn="r"/>
            <a:r>
              <a:rPr lang="fr-FR" cap="all"/>
              <a:t>XX/XX/XXXX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60000" y="4783500"/>
            <a:ext cx="5904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/>
              <a:t>Intitulé de la direction/service interministérielle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6264000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88000" y="108000"/>
            <a:ext cx="540000" cy="54000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0" y="172940"/>
            <a:ext cx="368925" cy="3689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12" r:id="rId2"/>
    <p:sldLayoutId id="2147483810" r:id="rId3"/>
    <p:sldLayoutId id="2147483811" r:id="rId4"/>
    <p:sldLayoutId id="2147483809" r:id="rId5"/>
    <p:sldLayoutId id="2147483798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05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52000" indent="-720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1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4pPr>
      <a:lvl5pPr marL="828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2629989" y="181689"/>
            <a:ext cx="6453050" cy="440554"/>
          </a:xfrm>
        </p:spPr>
        <p:txBody>
          <a:bodyPr/>
          <a:lstStyle/>
          <a:p>
            <a:r>
              <a:rPr lang="fr-FR" sz="2400" dirty="0" smtClean="0"/>
              <a:t>Bilan financement CVEC-Crous BFC </a:t>
            </a:r>
            <a:r>
              <a:rPr lang="fr-FR" sz="1600" dirty="0" smtClean="0"/>
              <a:t>2024-2025</a:t>
            </a:r>
            <a:endParaRPr lang="fr-FR" sz="1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21" name="Espace réservé du contenu 11"/>
          <p:cNvSpPr txBox="1">
            <a:spLocks/>
          </p:cNvSpPr>
          <p:nvPr/>
        </p:nvSpPr>
        <p:spPr bwMode="gray">
          <a:xfrm>
            <a:off x="354180" y="741886"/>
            <a:ext cx="8284723" cy="586172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105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72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8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Nom de l’action : </a:t>
            </a:r>
          </a:p>
          <a:p>
            <a:r>
              <a:rPr lang="fr-FR" dirty="0" smtClean="0"/>
              <a:t>Structure </a:t>
            </a:r>
            <a:r>
              <a:rPr lang="fr-FR" dirty="0" smtClean="0"/>
              <a:t>pilote </a:t>
            </a:r>
            <a:r>
              <a:rPr lang="fr-FR" dirty="0" smtClean="0"/>
              <a:t>de l’action :</a:t>
            </a:r>
          </a:p>
          <a:p>
            <a:r>
              <a:rPr lang="fr-FR" dirty="0" smtClean="0"/>
              <a:t>Objectifs atteints, en cohérence avec les axes du Schéma territorial vie étudiante (STVE BFC 2024-2029) : </a:t>
            </a:r>
            <a:r>
              <a:rPr lang="fr-FR" sz="900" i="1" dirty="0" smtClean="0"/>
              <a:t>3 case(s) max à cocher</a:t>
            </a:r>
          </a:p>
          <a:p>
            <a:endParaRPr lang="fr-FR" dirty="0" smtClean="0"/>
          </a:p>
          <a:p>
            <a:endParaRPr lang="fr-FR" dirty="0"/>
          </a:p>
        </p:txBody>
      </p:sp>
      <p:graphicFrame>
        <p:nvGraphicFramePr>
          <p:cNvPr id="13" name="Espace réservé du contenu 12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887410814"/>
              </p:ext>
            </p:extLst>
          </p:nvPr>
        </p:nvGraphicFramePr>
        <p:xfrm>
          <a:off x="976025" y="1458692"/>
          <a:ext cx="5973416" cy="3115212"/>
        </p:xfrm>
        <a:graphic>
          <a:graphicData uri="http://schemas.openxmlformats.org/drawingml/2006/table">
            <a:tbl>
              <a:tblPr/>
              <a:tblGrid>
                <a:gridCol w="246477">
                  <a:extLst>
                    <a:ext uri="{9D8B030D-6E8A-4147-A177-3AD203B41FA5}">
                      <a16:colId xmlns:a16="http://schemas.microsoft.com/office/drawing/2014/main" val="397165835"/>
                    </a:ext>
                  </a:extLst>
                </a:gridCol>
                <a:gridCol w="86992">
                  <a:extLst>
                    <a:ext uri="{9D8B030D-6E8A-4147-A177-3AD203B41FA5}">
                      <a16:colId xmlns:a16="http://schemas.microsoft.com/office/drawing/2014/main" val="181118634"/>
                    </a:ext>
                  </a:extLst>
                </a:gridCol>
                <a:gridCol w="5639947">
                  <a:extLst>
                    <a:ext uri="{9D8B030D-6E8A-4147-A177-3AD203B41FA5}">
                      <a16:colId xmlns:a16="http://schemas.microsoft.com/office/drawing/2014/main" val="3750886314"/>
                    </a:ext>
                  </a:extLst>
                </a:gridCol>
              </a:tblGrid>
              <a:tr h="13509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Ambition 1 : Soutenir des conditions d’accueil et d’intégration propices à la réussite étudiante</a:t>
                      </a:r>
                    </a:p>
                  </a:txBody>
                  <a:tcPr marL="3996" marR="3996" marT="39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AC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84398"/>
                  </a:ext>
                </a:extLst>
              </a:tr>
              <a:tr h="135097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96" marR="3996" marT="3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96" marR="3996" marT="3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Axe 1 : Favoriser l’intégration de tous les étudiants dans leur vie étudiante et sur leur site d’étude</a:t>
                      </a:r>
                    </a:p>
                  </a:txBody>
                  <a:tcPr marL="3996" marR="3996" marT="3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1477974"/>
                  </a:ext>
                </a:extLst>
              </a:tr>
              <a:tr h="135097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96" marR="3996" marT="3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96" marR="3996" marT="3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Axe 2 : Soutenir l’accès des étudiants au logement</a:t>
                      </a:r>
                    </a:p>
                  </a:txBody>
                  <a:tcPr marL="3996" marR="3996" marT="3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2967580"/>
                  </a:ext>
                </a:extLst>
              </a:tr>
              <a:tr h="135097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96" marR="3996" marT="3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96" marR="3996" marT="3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Axe 3 : </a:t>
                      </a: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Faciliter 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l'accès des étudiants à la restauration</a:t>
                      </a:r>
                    </a:p>
                  </a:txBody>
                  <a:tcPr marL="3996" marR="3996" marT="3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8697888"/>
                  </a:ext>
                </a:extLst>
              </a:tr>
              <a:tr h="135097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96" marR="3996" marT="3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96" marR="3996" marT="3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Axe 4 : Renforcer le développement des espaces de vie étudiante sur les sites d'études</a:t>
                      </a:r>
                    </a:p>
                  </a:txBody>
                  <a:tcPr marL="3996" marR="3996" marT="3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1509034"/>
                  </a:ext>
                </a:extLst>
              </a:tr>
              <a:tr h="144416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96" marR="3996" marT="3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96" marR="3996" marT="3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Axe 5 : Adapter les aménagements et les outils en matière de mobilité durable</a:t>
                      </a:r>
                    </a:p>
                  </a:txBody>
                  <a:tcPr marL="3996" marR="3996" marT="3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0145281"/>
                  </a:ext>
                </a:extLst>
              </a:tr>
              <a:tr h="144416">
                <a:tc>
                  <a:txBody>
                    <a:bodyPr/>
                    <a:lstStyle/>
                    <a:p>
                      <a:pPr algn="l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96" marR="3996" marT="3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96" marR="3996" marT="39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96" marR="3996" marT="3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1789836"/>
                  </a:ext>
                </a:extLst>
              </a:tr>
              <a:tr h="14441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Ambition 2 : Accompagner la santé et le bien être des étudiants</a:t>
                      </a:r>
                    </a:p>
                  </a:txBody>
                  <a:tcPr marL="3996" marR="3996" marT="39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12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790077"/>
                  </a:ext>
                </a:extLst>
              </a:tr>
              <a:tr h="135097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96" marR="3996" marT="3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96" marR="3996" marT="3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Axe 1 : Favoriser l’accès des étudiants aux soins et améliorer leur rapport à la santé</a:t>
                      </a:r>
                    </a:p>
                  </a:txBody>
                  <a:tcPr marL="3996" marR="3996" marT="3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6341686"/>
                  </a:ext>
                </a:extLst>
              </a:tr>
              <a:tr h="135097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96" marR="3996" marT="3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96" marR="3996" marT="3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Axe 2 : Améliorer l’identification et l’accompagnement des étudiants en situation de fragilité</a:t>
                      </a:r>
                    </a:p>
                  </a:txBody>
                  <a:tcPr marL="3996" marR="3996" marT="3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2264358"/>
                  </a:ext>
                </a:extLst>
              </a:tr>
              <a:tr h="135097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96" marR="3996" marT="3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96" marR="3996" marT="3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Axe 3 : Accompagner, renforcer et promouvoir les politiques d’égalité et d’inclusion portées par les acteurs de l’ESR</a:t>
                      </a:r>
                    </a:p>
                  </a:txBody>
                  <a:tcPr marL="3996" marR="3996" marT="3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016474"/>
                  </a:ext>
                </a:extLst>
              </a:tr>
              <a:tr h="135097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96" marR="3996" marT="3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96" marR="3996" marT="3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Axe 4 : Favoriser l’accès des étudiants à la pratique d’une activité physique et sportive</a:t>
                      </a:r>
                    </a:p>
                  </a:txBody>
                  <a:tcPr marL="3996" marR="3996" marT="3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0650163"/>
                  </a:ext>
                </a:extLst>
              </a:tr>
              <a:tr h="135097">
                <a:tc>
                  <a:txBody>
                    <a:bodyPr/>
                    <a:lstStyle/>
                    <a:p>
                      <a:pPr algn="l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96" marR="3996" marT="3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96" marR="3996" marT="39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96" marR="3996" marT="3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0346141"/>
                  </a:ext>
                </a:extLst>
              </a:tr>
              <a:tr h="13509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Ambition 3 : Favoriser l’épanouissement et l’ouverture des étudiants</a:t>
                      </a:r>
                    </a:p>
                  </a:txBody>
                  <a:tcPr marL="3996" marR="3996" marT="39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9E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108506"/>
                  </a:ext>
                </a:extLst>
              </a:tr>
              <a:tr h="135097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96" marR="3996" marT="3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96" marR="3996" marT="3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Axe 1 : Encourager l’ouverture et l’accès à la culture</a:t>
                      </a:r>
                    </a:p>
                  </a:txBody>
                  <a:tcPr marL="3996" marR="3996" marT="3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797471"/>
                  </a:ext>
                </a:extLst>
              </a:tr>
              <a:tr h="135097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96" marR="3996" marT="3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96" marR="3996" marT="3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Axe 2 : Conforter / Développer des dynamiques de vie étudiante sur les sites d’études</a:t>
                      </a:r>
                    </a:p>
                  </a:txBody>
                  <a:tcPr marL="3996" marR="3996" marT="3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3920642"/>
                  </a:ext>
                </a:extLst>
              </a:tr>
              <a:tr h="135097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96" marR="3996" marT="3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96" marR="3996" marT="3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Axe 3 : Développer et valoriser l’engagement étudiant et l’emploi étudiant</a:t>
                      </a:r>
                    </a:p>
                  </a:txBody>
                  <a:tcPr marL="3996" marR="3996" marT="3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9236876"/>
                  </a:ext>
                </a:extLst>
              </a:tr>
              <a:tr h="135097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96" marR="3996" marT="3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96" marR="3996" marT="3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Axe 4 : Poursuivre l’accompagnement des étudiants pour favoriser leur mobilité internationale</a:t>
                      </a:r>
                    </a:p>
                  </a:txBody>
                  <a:tcPr marL="3996" marR="3996" marT="3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6283783"/>
                  </a:ext>
                </a:extLst>
              </a:tr>
              <a:tr h="135097">
                <a:tc>
                  <a:txBody>
                    <a:bodyPr/>
                    <a:lstStyle/>
                    <a:p>
                      <a:pPr algn="l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96" marR="3996" marT="3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96" marR="3996" marT="39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96" marR="3996" marT="3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8621608"/>
                  </a:ext>
                </a:extLst>
              </a:tr>
              <a:tr h="13509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Ambition 4 : Améliorer l’accès à l’information en matière de vie étudiante</a:t>
                      </a:r>
                    </a:p>
                  </a:txBody>
                  <a:tcPr marL="3996" marR="3996" marT="39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CD4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9277159"/>
                  </a:ext>
                </a:extLst>
              </a:tr>
              <a:tr h="135097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96" marR="3996" marT="3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96" marR="3996" marT="3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Axe 1 : Améliorer la transmission des informations relatives à la vie étudiante à destination des étudiants</a:t>
                      </a:r>
                    </a:p>
                  </a:txBody>
                  <a:tcPr marL="3996" marR="3996" marT="3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5575377"/>
                  </a:ext>
                </a:extLst>
              </a:tr>
              <a:tr h="135097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996" marR="3996" marT="3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96" marR="3996" marT="3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Axe 2 : Rendre l’offre vie étudiante plus visible et accessible</a:t>
                      </a:r>
                    </a:p>
                  </a:txBody>
                  <a:tcPr marL="3996" marR="3996" marT="39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6562190"/>
                  </a:ext>
                </a:extLst>
              </a:tr>
            </a:tbl>
          </a:graphicData>
        </a:graphic>
      </p:graphicFrame>
      <p:pic>
        <p:nvPicPr>
          <p:cNvPr id="6" name="Espace réservé du contenu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626324" y="181689"/>
            <a:ext cx="881743" cy="343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771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20" name="Espace réservé du contenu 11"/>
          <p:cNvSpPr>
            <a:spLocks noGrp="1"/>
          </p:cNvSpPr>
          <p:nvPr>
            <p:ph sz="quarter" idx="14"/>
          </p:nvPr>
        </p:nvSpPr>
        <p:spPr>
          <a:xfrm>
            <a:off x="214843" y="821580"/>
            <a:ext cx="5728757" cy="3918857"/>
          </a:xfrm>
          <a:ln>
            <a:noFill/>
          </a:ln>
        </p:spPr>
        <p:txBody>
          <a:bodyPr/>
          <a:lstStyle/>
          <a:p>
            <a:r>
              <a:rPr lang="fr-FR" dirty="0" smtClean="0"/>
              <a:t>Date et lieux de l‘action :</a:t>
            </a:r>
          </a:p>
          <a:p>
            <a:r>
              <a:rPr lang="fr-FR" dirty="0"/>
              <a:t>Eventuels partenaires de l’action :</a:t>
            </a:r>
          </a:p>
          <a:p>
            <a:r>
              <a:rPr lang="fr-FR" dirty="0" smtClean="0"/>
              <a:t>Nombre d’étudiants ciblés :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Nombre d’étudiants bénéficiaires :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Montant CVEC dépensé :</a:t>
            </a:r>
          </a:p>
          <a:p>
            <a:r>
              <a:rPr lang="fr-FR" sz="900" i="1" dirty="0" smtClean="0">
                <a:solidFill>
                  <a:srgbClr val="FF0000"/>
                </a:solidFill>
              </a:rPr>
              <a:t>Montant dépensé / étudiant = </a:t>
            </a:r>
          </a:p>
          <a:p>
            <a:r>
              <a:rPr lang="fr-FR" sz="900" dirty="0" smtClean="0"/>
              <a:t>Cofinancements mobilisés (source + montant) :</a:t>
            </a:r>
          </a:p>
          <a:p>
            <a:endParaRPr lang="fr-FR" dirty="0" smtClean="0"/>
          </a:p>
          <a:p>
            <a:r>
              <a:rPr lang="fr-FR" dirty="0" smtClean="0"/>
              <a:t>Description </a:t>
            </a:r>
            <a:r>
              <a:rPr lang="fr-FR" dirty="0"/>
              <a:t>de </a:t>
            </a:r>
            <a:r>
              <a:rPr lang="fr-FR" dirty="0" smtClean="0"/>
              <a:t>l’action :</a:t>
            </a:r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Comment </a:t>
            </a:r>
            <a:r>
              <a:rPr lang="fr-FR" dirty="0"/>
              <a:t>l’action à améliorer les conditions de vie des étudiants ?</a:t>
            </a: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Comment les étudiants ont été impliqués ?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6122127" y="2090056"/>
            <a:ext cx="2680594" cy="25237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i="1" dirty="0" smtClean="0"/>
              <a:t>Photo, illustration de l’action</a:t>
            </a:r>
          </a:p>
          <a:p>
            <a:endParaRPr lang="fr-FR" dirty="0"/>
          </a:p>
          <a:p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6005366" y="625217"/>
            <a:ext cx="24445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Coordonnées d’un étudiant </a:t>
            </a:r>
            <a:r>
              <a:rPr lang="fr-FR" sz="1000" dirty="0" smtClean="0"/>
              <a:t>bénéficiaires/témoin </a:t>
            </a:r>
            <a:r>
              <a:rPr lang="fr-FR" sz="1000" dirty="0"/>
              <a:t>de l’action ou impliqué dans sa réalisation :</a:t>
            </a:r>
          </a:p>
        </p:txBody>
      </p:sp>
      <p:pic>
        <p:nvPicPr>
          <p:cNvPr id="8" name="Espace réservé du contenu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587136" y="187187"/>
            <a:ext cx="881743" cy="343880"/>
          </a:xfrm>
          <a:prstGeom prst="rect">
            <a:avLst/>
          </a:prstGeom>
        </p:spPr>
      </p:pic>
      <p:sp>
        <p:nvSpPr>
          <p:cNvPr id="11" name="Titre 9"/>
          <p:cNvSpPr txBox="1">
            <a:spLocks/>
          </p:cNvSpPr>
          <p:nvPr/>
        </p:nvSpPr>
        <p:spPr bwMode="gray">
          <a:xfrm>
            <a:off x="2629989" y="181689"/>
            <a:ext cx="6453050" cy="44055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 smtClean="0"/>
              <a:t>Bilan financement CVEC-Crous BFC </a:t>
            </a:r>
            <a:r>
              <a:rPr lang="fr-FR" sz="1600" dirty="0" smtClean="0"/>
              <a:t>2024-2025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15297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/>
          </a:p>
        </p:txBody>
      </p:sp>
      <p:pic>
        <p:nvPicPr>
          <p:cNvPr id="8" name="Espace réservé du contenu 7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553" y="196120"/>
            <a:ext cx="881743" cy="343880"/>
          </a:xfrm>
        </p:spPr>
      </p:pic>
      <p:sp>
        <p:nvSpPr>
          <p:cNvPr id="11" name="Titre 9"/>
          <p:cNvSpPr txBox="1">
            <a:spLocks/>
          </p:cNvSpPr>
          <p:nvPr/>
        </p:nvSpPr>
        <p:spPr bwMode="gray">
          <a:xfrm>
            <a:off x="2690950" y="196120"/>
            <a:ext cx="6453050" cy="44055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 smtClean="0"/>
              <a:t>Bilan financement CVEC-Crous </a:t>
            </a:r>
            <a:r>
              <a:rPr lang="fr-FR" sz="2400" smtClean="0"/>
              <a:t>BFC </a:t>
            </a:r>
            <a:r>
              <a:rPr lang="fr-FR" sz="1600" smtClean="0"/>
              <a:t>2024-2025</a:t>
            </a:r>
            <a:endParaRPr lang="fr-FR" sz="1600" dirty="0"/>
          </a:p>
        </p:txBody>
      </p:sp>
      <p:sp>
        <p:nvSpPr>
          <p:cNvPr id="12" name="Espace réservé du contenu 11"/>
          <p:cNvSpPr txBox="1">
            <a:spLocks/>
          </p:cNvSpPr>
          <p:nvPr/>
        </p:nvSpPr>
        <p:spPr bwMode="gray">
          <a:xfrm>
            <a:off x="219198" y="934793"/>
            <a:ext cx="8384871" cy="515186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105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72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8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Justificatifs d’utilisation des logos « financé par la CVEC »  et du « Crous Bourgogne-Franche-Comté »</a:t>
            </a:r>
          </a:p>
          <a:p>
            <a:r>
              <a:rPr lang="fr-FR" dirty="0" smtClean="0"/>
              <a:t>(support de communication utilisé, photo de la réalisation, article de presse…)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8118747"/>
      </p:ext>
    </p:extLst>
  </p:cSld>
  <p:clrMapOvr>
    <a:masterClrMapping/>
  </p:clrMapOvr>
</p:sld>
</file>

<file path=ppt/theme/theme1.xml><?xml version="1.0" encoding="utf-8"?>
<a:theme xmlns:a="http://schemas.openxmlformats.org/drawingml/2006/main" name="OPÉRATEURS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ppt_operateurs_marianne</Template>
  <TotalTime>374</TotalTime>
  <Words>431</Words>
  <Application>Microsoft Office PowerPoint</Application>
  <PresentationFormat>Affichage à l'écran (16:9)</PresentationFormat>
  <Paragraphs>70</Paragraphs>
  <Slides>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Marianne</vt:lpstr>
      <vt:lpstr>OPÉRATEURS</vt:lpstr>
      <vt:lpstr>Bilan financement CVEC-Crous BFC 2024-2025</vt:lpstr>
      <vt:lpstr>Présentation PowerPoint</vt:lpstr>
      <vt:lpstr>Présentation PowerPoint</vt:lpstr>
    </vt:vector>
  </TitlesOfParts>
  <Manager>Client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Carter Anne</dc:creator>
  <cp:lastModifiedBy>Fanny JEANROY</cp:lastModifiedBy>
  <cp:revision>119</cp:revision>
  <cp:lastPrinted>2022-11-17T08:00:07Z</cp:lastPrinted>
  <dcterms:created xsi:type="dcterms:W3CDTF">2021-05-20T12:24:47Z</dcterms:created>
  <dcterms:modified xsi:type="dcterms:W3CDTF">2024-12-12T09:27:57Z</dcterms:modified>
</cp:coreProperties>
</file>